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72" r:id="rId1"/>
  </p:sldMasterIdLst>
  <p:handoutMasterIdLst>
    <p:handoutMasterId r:id="rId3"/>
  </p:handoutMasterIdLst>
  <p:sldIdLst>
    <p:sldId id="256" r:id="rId2"/>
  </p:sldIdLst>
  <p:sldSz cx="43891200" cy="32918400"/>
  <p:notesSz cx="7010400" cy="9271000"/>
  <p:embeddedFontLst>
    <p:embeddedFont>
      <p:font typeface="Special Elite" panose="020B0604020202020204" charset="0"/>
      <p:regular r:id="rId4"/>
    </p:embeddedFont>
  </p:embeddedFontLst>
  <p:custDataLst>
    <p:tags r:id="rId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192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8F8"/>
    <a:srgbClr val="BB4423"/>
    <a:srgbClr val="E1795D"/>
    <a:srgbClr val="9A8742"/>
    <a:srgbClr val="222326"/>
    <a:srgbClr val="131E47"/>
    <a:srgbClr val="353941"/>
    <a:srgbClr val="A167AF"/>
    <a:srgbClr val="F3F3F3"/>
    <a:srgbClr val="9EA0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30" autoAdjust="0"/>
    <p:restoredTop sz="94710" autoAdjust="0"/>
  </p:normalViewPr>
  <p:slideViewPr>
    <p:cSldViewPr snapToGrid="0">
      <p:cViewPr varScale="1">
        <p:scale>
          <a:sx n="15" d="100"/>
          <a:sy n="15" d="100"/>
        </p:scale>
        <p:origin x="1420" y="132"/>
      </p:cViewPr>
      <p:guideLst>
        <p:guide orient="horz"/>
        <p:guide pos="1920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handoutMaster" Target="handoutMasters/handout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font" Target="fonts/font1.fntdata"/><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hiel%20User\Downloads\EX\Template%20for%20Bar%20Cha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Time Remaining (s)</c:v>
                </c:pt>
              </c:strCache>
            </c:strRef>
          </c:tx>
          <c:spPr>
            <a:solidFill>
              <a:srgbClr val="BB4423"/>
            </a:solidFill>
            <a:ln>
              <a:noFill/>
            </a:ln>
            <a:effectLst/>
          </c:spPr>
          <c:invertIfNegative val="0"/>
          <c:dPt>
            <c:idx val="0"/>
            <c:invertIfNegative val="0"/>
            <c:bubble3D val="0"/>
            <c:spPr>
              <a:solidFill>
                <a:srgbClr val="BB4423"/>
              </a:solidFill>
              <a:ln>
                <a:noFill/>
              </a:ln>
              <a:effectLst/>
            </c:spPr>
            <c:extLst>
              <c:ext xmlns:c16="http://schemas.microsoft.com/office/drawing/2014/chart" uri="{C3380CC4-5D6E-409C-BE32-E72D297353CC}">
                <c16:uniqueId val="{00000001-9A2F-4568-858E-BC991DB6F53F}"/>
              </c:ext>
            </c:extLst>
          </c:dPt>
          <c:dPt>
            <c:idx val="1"/>
            <c:invertIfNegative val="0"/>
            <c:bubble3D val="0"/>
            <c:spPr>
              <a:solidFill>
                <a:srgbClr val="BB4423"/>
              </a:solidFill>
              <a:ln>
                <a:noFill/>
              </a:ln>
              <a:effectLst/>
            </c:spPr>
            <c:extLst>
              <c:ext xmlns:c16="http://schemas.microsoft.com/office/drawing/2014/chart" uri="{C3380CC4-5D6E-409C-BE32-E72D297353CC}">
                <c16:uniqueId val="{00000003-9A2F-4568-858E-BC991DB6F53F}"/>
              </c:ext>
            </c:extLst>
          </c:dPt>
          <c:dLbls>
            <c:spPr>
              <a:noFill/>
              <a:ln>
                <a:noFill/>
              </a:ln>
              <a:effectLst/>
            </c:spPr>
            <c:txPr>
              <a:bodyPr rot="0" spcFirstLastPara="1" vertOverflow="ellipsis" vert="horz" wrap="square" anchor="ctr" anchorCtr="1"/>
              <a:lstStyle/>
              <a:p>
                <a:pPr>
                  <a:defRPr sz="2800" b="1" i="0" u="none" strike="noStrike" kern="1200" baseline="0">
                    <a:solidFill>
                      <a:srgbClr val="FBF8F8"/>
                    </a:solidFill>
                    <a:latin typeface="Special Elite" panose="02000506000000020004" pitchFamily="2"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Face-to-Face</c:v>
                </c:pt>
                <c:pt idx="1">
                  <c:v>Over the Phone</c:v>
                </c:pt>
              </c:strCache>
            </c:strRef>
          </c:cat>
          <c:val>
            <c:numRef>
              <c:f>Sheet1!$B$2:$B$3</c:f>
              <c:numCache>
                <c:formatCode>General</c:formatCode>
                <c:ptCount val="2"/>
                <c:pt idx="0">
                  <c:v>69</c:v>
                </c:pt>
                <c:pt idx="1">
                  <c:v>74</c:v>
                </c:pt>
              </c:numCache>
            </c:numRef>
          </c:val>
          <c:extLst>
            <c:ext xmlns:c16="http://schemas.microsoft.com/office/drawing/2014/chart" uri="{C3380CC4-5D6E-409C-BE32-E72D297353CC}">
              <c16:uniqueId val="{00000004-9A2F-4568-858E-BC991DB6F53F}"/>
            </c:ext>
          </c:extLst>
        </c:ser>
        <c:dLbls>
          <c:dLblPos val="outEnd"/>
          <c:showLegendKey val="0"/>
          <c:showVal val="1"/>
          <c:showCatName val="0"/>
          <c:showSerName val="0"/>
          <c:showPercent val="0"/>
          <c:showBubbleSize val="0"/>
        </c:dLbls>
        <c:gapWidth val="219"/>
        <c:overlap val="-27"/>
        <c:axId val="473216240"/>
        <c:axId val="473219848"/>
      </c:barChart>
      <c:catAx>
        <c:axId val="473216240"/>
        <c:scaling>
          <c:orientation val="minMax"/>
        </c:scaling>
        <c:delete val="0"/>
        <c:axPos val="b"/>
        <c:title>
          <c:tx>
            <c:rich>
              <a:bodyPr rot="0" spcFirstLastPara="1" vertOverflow="ellipsis" vert="horz" wrap="square" anchor="ctr" anchorCtr="1"/>
              <a:lstStyle/>
              <a:p>
                <a:pPr>
                  <a:defRPr sz="2400" b="1" i="0" u="none" strike="noStrike" kern="1200" baseline="0">
                    <a:solidFill>
                      <a:srgbClr val="FBF8F8"/>
                    </a:solidFill>
                    <a:latin typeface="Special Elite" panose="02000506000000020004" pitchFamily="2" charset="0"/>
                    <a:ea typeface="+mn-ea"/>
                    <a:cs typeface="Arial" panose="020B0604020202020204" pitchFamily="34" charset="0"/>
                  </a:defRPr>
                </a:pPr>
                <a:r>
                  <a:rPr lang="en-US" sz="2400" b="1">
                    <a:solidFill>
                      <a:srgbClr val="FBF8F8"/>
                    </a:solidFill>
                    <a:latin typeface="Special Elite" panose="02000506000000020004" pitchFamily="2" charset="0"/>
                  </a:rPr>
                  <a:t>Method of Communication</a:t>
                </a:r>
              </a:p>
            </c:rich>
          </c:tx>
          <c:layout>
            <c:manualLayout>
              <c:xMode val="edge"/>
              <c:yMode val="edge"/>
              <c:x val="0.30562510936132981"/>
              <c:y val="0.9375"/>
            </c:manualLayout>
          </c:layout>
          <c:overlay val="0"/>
          <c:spPr>
            <a:noFill/>
            <a:ln>
              <a:noFill/>
            </a:ln>
            <a:effectLst/>
          </c:spPr>
          <c:txPr>
            <a:bodyPr rot="0" spcFirstLastPara="1" vertOverflow="ellipsis" vert="horz" wrap="square" anchor="ctr" anchorCtr="1"/>
            <a:lstStyle/>
            <a:p>
              <a:pPr>
                <a:defRPr sz="2400" b="1" i="0" u="none" strike="noStrike" kern="1200" baseline="0">
                  <a:solidFill>
                    <a:srgbClr val="FBF8F8"/>
                  </a:solidFill>
                  <a:latin typeface="Special Elite" panose="02000506000000020004" pitchFamily="2"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FBF8F8"/>
                </a:solidFill>
                <a:latin typeface="Special Elite" panose="02000506000000020004" pitchFamily="2" charset="0"/>
                <a:ea typeface="+mn-ea"/>
                <a:cs typeface="Arial" panose="020B0604020202020204" pitchFamily="34" charset="0"/>
              </a:defRPr>
            </a:pPr>
            <a:endParaRPr lang="en-US"/>
          </a:p>
        </c:txPr>
        <c:crossAx val="473219848"/>
        <c:crosses val="autoZero"/>
        <c:auto val="1"/>
        <c:lblAlgn val="ctr"/>
        <c:lblOffset val="100"/>
        <c:noMultiLvlLbl val="0"/>
      </c:catAx>
      <c:valAx>
        <c:axId val="473219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rgbClr val="FBF8F8"/>
                    </a:solidFill>
                    <a:latin typeface="Special Elite" panose="02000506000000020004" pitchFamily="2" charset="0"/>
                    <a:ea typeface="+mn-ea"/>
                    <a:cs typeface="Arial" panose="020B0604020202020204" pitchFamily="34" charset="0"/>
                  </a:defRPr>
                </a:pPr>
                <a:r>
                  <a:rPr lang="en-US" sz="2400" b="1" dirty="0">
                    <a:solidFill>
                      <a:srgbClr val="FBF8F8"/>
                    </a:solidFill>
                    <a:latin typeface="Special Elite" panose="02000506000000020004" pitchFamily="2" charset="0"/>
                  </a:rPr>
                  <a:t>Time Remaining (s)</a:t>
                </a:r>
              </a:p>
            </c:rich>
          </c:tx>
          <c:layout>
            <c:manualLayout>
              <c:xMode val="edge"/>
              <c:yMode val="edge"/>
              <c:x val="0"/>
              <c:y val="0.19995370370370372"/>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rgbClr val="FBF8F8"/>
                  </a:solidFill>
                  <a:latin typeface="Special Elite" panose="02000506000000020004" pitchFamily="2"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FBF8F8"/>
                </a:solidFill>
                <a:latin typeface="Special Elite" panose="02000506000000020004" pitchFamily="2" charset="0"/>
                <a:ea typeface="+mn-ea"/>
                <a:cs typeface="Arial" panose="020B0604020202020204" pitchFamily="34" charset="0"/>
              </a:defRPr>
            </a:pPr>
            <a:endParaRPr lang="en-US"/>
          </a:p>
        </c:txPr>
        <c:crossAx val="4732162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550"/>
          </a:xfrm>
          <a:prstGeom prst="rect">
            <a:avLst/>
          </a:prstGeom>
        </p:spPr>
        <p:txBody>
          <a:bodyPr vert="horz" lIns="93031" tIns="46516" rIns="93031" bIns="46516" rtlCol="0"/>
          <a:lstStyle>
            <a:defPPr>
              <a:defRPr kern="1200" smtId="4294967295"/>
            </a:defPPr>
            <a:lvl1pPr algn="l">
              <a:defRPr sz="1200"/>
            </a:lvl1pPr>
          </a:lstStyle>
          <a:p>
            <a:endParaRPr lang="en-US"/>
          </a:p>
        </p:txBody>
      </p:sp>
      <p:sp>
        <p:nvSpPr>
          <p:cNvPr id="3" name="Date Placeholder 2"/>
          <p:cNvSpPr>
            <a:spLocks noGrp="1"/>
          </p:cNvSpPr>
          <p:nvPr>
            <p:ph type="dt" sz="quarter" idx="1"/>
          </p:nvPr>
        </p:nvSpPr>
        <p:spPr>
          <a:xfrm>
            <a:off x="3970938" y="0"/>
            <a:ext cx="3037840" cy="463550"/>
          </a:xfrm>
          <a:prstGeom prst="rect">
            <a:avLst/>
          </a:prstGeom>
        </p:spPr>
        <p:txBody>
          <a:bodyPr vert="horz" lIns="93031" tIns="46516" rIns="93031" bIns="46516" rtlCol="0"/>
          <a:lstStyle>
            <a:defPPr>
              <a:defRPr kern="1200" smtId="4294967295"/>
            </a:defPPr>
            <a:lvl1pPr algn="r">
              <a:defRPr sz="1200"/>
            </a:lvl1pPr>
          </a:lstStyle>
          <a:p>
            <a:fld id="{302F586B-0015-43FB-918D-31E1A09780E3}" type="datetimeFigureOut">
              <a:rPr lang="en-US" smtClean="0"/>
              <a:t>7/7/2026</a:t>
            </a:fld>
            <a:endParaRPr lang="en-US"/>
          </a:p>
        </p:txBody>
      </p:sp>
      <p:sp>
        <p:nvSpPr>
          <p:cNvPr id="4" name="Footer Placeholder 3"/>
          <p:cNvSpPr>
            <a:spLocks noGrp="1"/>
          </p:cNvSpPr>
          <p:nvPr>
            <p:ph type="ftr" sz="quarter" idx="2"/>
          </p:nvPr>
        </p:nvSpPr>
        <p:spPr>
          <a:xfrm>
            <a:off x="0" y="8805841"/>
            <a:ext cx="3037840" cy="463550"/>
          </a:xfrm>
          <a:prstGeom prst="rect">
            <a:avLst/>
          </a:prstGeom>
        </p:spPr>
        <p:txBody>
          <a:bodyPr vert="horz" lIns="93031" tIns="46516" rIns="93031" bIns="46516" rtlCol="0" anchor="b"/>
          <a:lstStyle>
            <a:defPPr>
              <a:defRPr kern="1200" smtId="4294967295"/>
            </a:defPPr>
            <a:lvl1pPr algn="l">
              <a:defRPr sz="1200"/>
            </a:lvl1pPr>
          </a:lstStyle>
          <a:p>
            <a:endParaRPr lang="en-US"/>
          </a:p>
        </p:txBody>
      </p:sp>
      <p:sp>
        <p:nvSpPr>
          <p:cNvPr id="5" name="Slide Number Placeholder 4"/>
          <p:cNvSpPr>
            <a:spLocks noGrp="1"/>
          </p:cNvSpPr>
          <p:nvPr>
            <p:ph type="sldNum" sz="quarter" idx="3"/>
          </p:nvPr>
        </p:nvSpPr>
        <p:spPr>
          <a:xfrm>
            <a:off x="3970938" y="8805841"/>
            <a:ext cx="3037840" cy="463550"/>
          </a:xfrm>
          <a:prstGeom prst="rect">
            <a:avLst/>
          </a:prstGeom>
        </p:spPr>
        <p:txBody>
          <a:bodyPr vert="horz" lIns="93031" tIns="46516" rIns="93031" bIns="46516" rtlCol="0" anchor="b"/>
          <a:lstStyle>
            <a:defPPr>
              <a:defRPr kern="1200" smtId="4294967295"/>
            </a:defPPr>
            <a:lvl1pPr algn="r">
              <a:defRPr sz="1200"/>
            </a:lvl1pPr>
          </a:lstStyle>
          <a:p>
            <a:fld id="{5F29C2D4-4424-41A2-A90C-29D31B733A95}" type="slidenum">
              <a:rPr lang="en-US" smtClean="0"/>
              <a:t>‹#›</a:t>
            </a:fld>
            <a:endParaRPr lang="en-US"/>
          </a:p>
        </p:txBody>
      </p:sp>
    </p:spTree>
    <p:extLst>
      <p:ext uri="{BB962C8B-B14F-4D97-AF65-F5344CB8AC3E}">
        <p14:creationId xmlns:p14="http://schemas.microsoft.com/office/powerpoint/2010/main" val="39555133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C720-FCF8-1A66-988D-E56B4DC80624}"/>
              </a:ext>
            </a:extLst>
          </p:cNvPr>
          <p:cNvSpPr>
            <a:spLocks noGrp="1"/>
          </p:cNvSpPr>
          <p:nvPr>
            <p:ph type="ctrTitle"/>
          </p:nvPr>
        </p:nvSpPr>
        <p:spPr>
          <a:xfrm>
            <a:off x="5486400" y="5387342"/>
            <a:ext cx="32918400" cy="11460480"/>
          </a:xfrm>
        </p:spPr>
        <p:txBody>
          <a:bodyPr anchor="b"/>
          <a:lstStyle>
            <a:lvl1pPr algn="ctr">
              <a:defRPr sz="21600"/>
            </a:lvl1pPr>
          </a:lstStyle>
          <a:p>
            <a:r>
              <a:rPr lang="en-US"/>
              <a:t>Click to edit Master title style</a:t>
            </a:r>
          </a:p>
        </p:txBody>
      </p:sp>
      <p:sp>
        <p:nvSpPr>
          <p:cNvPr id="3" name="Subtitle 2">
            <a:extLst>
              <a:ext uri="{FF2B5EF4-FFF2-40B4-BE49-F238E27FC236}">
                <a16:creationId xmlns:a16="http://schemas.microsoft.com/office/drawing/2014/main" id="{6F4CE42B-85A4-AEE4-1B4D-6BC953311C7C}"/>
              </a:ext>
            </a:extLst>
          </p:cNvPr>
          <p:cNvSpPr>
            <a:spLocks noGrp="1"/>
          </p:cNvSpPr>
          <p:nvPr>
            <p:ph type="subTitle" idx="1"/>
          </p:nvPr>
        </p:nvSpPr>
        <p:spPr>
          <a:xfrm>
            <a:off x="5486400" y="17289782"/>
            <a:ext cx="329184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a:extLst>
              <a:ext uri="{FF2B5EF4-FFF2-40B4-BE49-F238E27FC236}">
                <a16:creationId xmlns:a16="http://schemas.microsoft.com/office/drawing/2014/main" id="{60F4DF15-BFE0-933F-3164-1BA1D52548FB}"/>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F58C1DF0-767F-6675-CCBE-7F10E88454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B8B15-1A68-11CC-7DFE-C197A16E2774}"/>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2713095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6436E-C035-FD1C-7D80-C339848DA0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168ADB-9C42-3364-3568-2A45BCFA49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EDC16-8D25-E65B-E867-741EB0ABEA15}"/>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6BFF1F74-E71F-F2D6-3D92-9F8086A6D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D64B6-898C-3906-528E-F9AC9716F8EB}"/>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435161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C1A8-3346-5EB3-D47B-D1D2BA39A335}"/>
              </a:ext>
            </a:extLst>
          </p:cNvPr>
          <p:cNvSpPr>
            <a:spLocks noGrp="1"/>
          </p:cNvSpPr>
          <p:nvPr>
            <p:ph type="title"/>
          </p:nvPr>
        </p:nvSpPr>
        <p:spPr>
          <a:xfrm>
            <a:off x="2994660" y="8206745"/>
            <a:ext cx="37856160" cy="13693138"/>
          </a:xfrm>
        </p:spPr>
        <p:txBody>
          <a:bodyPr anchor="b"/>
          <a:lstStyle>
            <a:lvl1pPr>
              <a:defRPr sz="21600"/>
            </a:lvl1pPr>
          </a:lstStyle>
          <a:p>
            <a:r>
              <a:rPr lang="en-US"/>
              <a:t>Click to edit Master title style</a:t>
            </a:r>
          </a:p>
        </p:txBody>
      </p:sp>
      <p:sp>
        <p:nvSpPr>
          <p:cNvPr id="3" name="Text Placeholder 2">
            <a:extLst>
              <a:ext uri="{FF2B5EF4-FFF2-40B4-BE49-F238E27FC236}">
                <a16:creationId xmlns:a16="http://schemas.microsoft.com/office/drawing/2014/main" id="{AE6BF9DF-C739-08E0-DADA-56F23DE1EDB3}"/>
              </a:ext>
            </a:extLst>
          </p:cNvPr>
          <p:cNvSpPr>
            <a:spLocks noGrp="1"/>
          </p:cNvSpPr>
          <p:nvPr>
            <p:ph type="body" idx="1"/>
          </p:nvPr>
        </p:nvSpPr>
        <p:spPr>
          <a:xfrm>
            <a:off x="2994660" y="22029425"/>
            <a:ext cx="37856160" cy="7200898"/>
          </a:xfrm>
        </p:spPr>
        <p:txBody>
          <a:bodyPr/>
          <a:lstStyle>
            <a:lvl1pPr marL="0" indent="0">
              <a:buNone/>
              <a:defRPr sz="8640">
                <a:solidFill>
                  <a:schemeClr val="tx1">
                    <a:tint val="75000"/>
                  </a:schemeClr>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F6CE60-D950-5E2F-24F3-787B4BB7F306}"/>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581CC3AB-9A5D-BF87-9D7B-9044536CE5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BF0819-85F0-6788-09F3-61E547F0C8EC}"/>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52100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31279-B302-7446-7701-C2D2AD2D5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1CF99-6027-9F3A-714B-6F8A9E7C61BD}"/>
              </a:ext>
            </a:extLst>
          </p:cNvPr>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8A62CD-74FA-C59B-8C25-5387900753BA}"/>
              </a:ext>
            </a:extLst>
          </p:cNvPr>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223E9C-BE63-950C-9F1D-97EC2FD680B3}"/>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6" name="Footer Placeholder 5">
            <a:extLst>
              <a:ext uri="{FF2B5EF4-FFF2-40B4-BE49-F238E27FC236}">
                <a16:creationId xmlns:a16="http://schemas.microsoft.com/office/drawing/2014/main" id="{ADFF5B0A-29EB-1359-183F-D7615497D1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4D233-CF11-62F4-DE2F-A988CE9EF40A}"/>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2395568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4002-9C0F-8B8D-DCC6-41408FA7993A}"/>
              </a:ext>
            </a:extLst>
          </p:cNvPr>
          <p:cNvSpPr>
            <a:spLocks noGrp="1"/>
          </p:cNvSpPr>
          <p:nvPr>
            <p:ph type="title"/>
          </p:nvPr>
        </p:nvSpPr>
        <p:spPr>
          <a:xfrm>
            <a:off x="3023237" y="1752603"/>
            <a:ext cx="37856160" cy="6362702"/>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26E464-094F-179F-16C1-3A20B0665711}"/>
              </a:ext>
            </a:extLst>
          </p:cNvPr>
          <p:cNvSpPr>
            <a:spLocks noGrp="1"/>
          </p:cNvSpPr>
          <p:nvPr>
            <p:ph type="body" idx="1"/>
          </p:nvPr>
        </p:nvSpPr>
        <p:spPr>
          <a:xfrm>
            <a:off x="3023239" y="8069582"/>
            <a:ext cx="18568033"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a:extLst>
              <a:ext uri="{FF2B5EF4-FFF2-40B4-BE49-F238E27FC236}">
                <a16:creationId xmlns:a16="http://schemas.microsoft.com/office/drawing/2014/main" id="{70B887A8-AED1-8461-8148-31FAE0086DC3}"/>
              </a:ext>
            </a:extLst>
          </p:cNvPr>
          <p:cNvSpPr>
            <a:spLocks noGrp="1"/>
          </p:cNvSpPr>
          <p:nvPr>
            <p:ph sz="half" idx="2"/>
          </p:nvPr>
        </p:nvSpPr>
        <p:spPr>
          <a:xfrm>
            <a:off x="3023239" y="12024360"/>
            <a:ext cx="18568033"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22CB65-A522-0B38-8813-3174C2109F9C}"/>
              </a:ext>
            </a:extLst>
          </p:cNvPr>
          <p:cNvSpPr>
            <a:spLocks noGrp="1"/>
          </p:cNvSpPr>
          <p:nvPr>
            <p:ph type="body" sz="quarter" idx="3"/>
          </p:nvPr>
        </p:nvSpPr>
        <p:spPr>
          <a:xfrm>
            <a:off x="22219920" y="8069582"/>
            <a:ext cx="18659477"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a:extLst>
              <a:ext uri="{FF2B5EF4-FFF2-40B4-BE49-F238E27FC236}">
                <a16:creationId xmlns:a16="http://schemas.microsoft.com/office/drawing/2014/main" id="{B5F1C223-98A5-5F70-4B1A-2390855F4B3E}"/>
              </a:ext>
            </a:extLst>
          </p:cNvPr>
          <p:cNvSpPr>
            <a:spLocks noGrp="1"/>
          </p:cNvSpPr>
          <p:nvPr>
            <p:ph sz="quarter" idx="4"/>
          </p:nvPr>
        </p:nvSpPr>
        <p:spPr>
          <a:xfrm>
            <a:off x="22219920"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E855C9-3FB4-1136-5F02-C71B14A34B42}"/>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8" name="Footer Placeholder 7">
            <a:extLst>
              <a:ext uri="{FF2B5EF4-FFF2-40B4-BE49-F238E27FC236}">
                <a16:creationId xmlns:a16="http://schemas.microsoft.com/office/drawing/2014/main" id="{6D6E0129-4D26-213B-D78B-8136372589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9CB4CB-462D-2152-B615-A035C707EABB}"/>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2751788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7EE2-B333-BF19-4A08-4420C69AFD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F8E79D-5816-64FE-4FE5-BDDC42EC7E62}"/>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4" name="Footer Placeholder 3">
            <a:extLst>
              <a:ext uri="{FF2B5EF4-FFF2-40B4-BE49-F238E27FC236}">
                <a16:creationId xmlns:a16="http://schemas.microsoft.com/office/drawing/2014/main" id="{4787950A-E2A5-D024-A6CE-81B940BA8C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90E6F7-CE54-0406-3561-66F2CFC9D09E}"/>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360707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D3ACA1-4A01-53FB-7115-E6B1F128F492}"/>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3" name="Footer Placeholder 2">
            <a:extLst>
              <a:ext uri="{FF2B5EF4-FFF2-40B4-BE49-F238E27FC236}">
                <a16:creationId xmlns:a16="http://schemas.microsoft.com/office/drawing/2014/main" id="{B2180F71-3C80-D4E3-FF87-0B04E4DB9B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D398EA-012F-90BB-71DB-242A99A8C028}"/>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781067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8CDC-9892-F051-4B64-0DAE82231E75}"/>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Content Placeholder 2">
            <a:extLst>
              <a:ext uri="{FF2B5EF4-FFF2-40B4-BE49-F238E27FC236}">
                <a16:creationId xmlns:a16="http://schemas.microsoft.com/office/drawing/2014/main" id="{71E6F26D-FCDB-C6F3-563A-487231E12B0B}"/>
              </a:ext>
            </a:extLst>
          </p:cNvPr>
          <p:cNvSpPr>
            <a:spLocks noGrp="1"/>
          </p:cNvSpPr>
          <p:nvPr>
            <p:ph idx="1"/>
          </p:nvPr>
        </p:nvSpPr>
        <p:spPr>
          <a:xfrm>
            <a:off x="18659477" y="4739642"/>
            <a:ext cx="2221992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C43767-0A79-C54C-37C5-ED33C53ADF67}"/>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7EFADAE0-D0E4-F26D-3703-1FDADF413E37}"/>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6" name="Footer Placeholder 5">
            <a:extLst>
              <a:ext uri="{FF2B5EF4-FFF2-40B4-BE49-F238E27FC236}">
                <a16:creationId xmlns:a16="http://schemas.microsoft.com/office/drawing/2014/main" id="{5C681934-FCED-DACE-5D30-04015FEBD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92231C-26C6-0193-8543-2E5BD10FF735}"/>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901463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22C8-6305-5585-09B5-7C3BF2C4C744}"/>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Picture Placeholder 2">
            <a:extLst>
              <a:ext uri="{FF2B5EF4-FFF2-40B4-BE49-F238E27FC236}">
                <a16:creationId xmlns:a16="http://schemas.microsoft.com/office/drawing/2014/main" id="{41516E8C-4D14-499B-F10C-482BC13EE6E1}"/>
              </a:ext>
            </a:extLst>
          </p:cNvPr>
          <p:cNvSpPr>
            <a:spLocks noGrp="1"/>
          </p:cNvSpPr>
          <p:nvPr>
            <p:ph type="pic" idx="1"/>
          </p:nvPr>
        </p:nvSpPr>
        <p:spPr>
          <a:xfrm>
            <a:off x="18659477" y="4739642"/>
            <a:ext cx="22219920" cy="23393400"/>
          </a:xfrm>
        </p:spPr>
        <p:txBody>
          <a:bodyPr/>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en-US"/>
          </a:p>
        </p:txBody>
      </p:sp>
      <p:sp>
        <p:nvSpPr>
          <p:cNvPr id="4" name="Text Placeholder 3">
            <a:extLst>
              <a:ext uri="{FF2B5EF4-FFF2-40B4-BE49-F238E27FC236}">
                <a16:creationId xmlns:a16="http://schemas.microsoft.com/office/drawing/2014/main" id="{927B4FA8-E61D-2F8A-D10F-39ED5835094F}"/>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D6FE6580-EE62-F4EF-A9BD-D52A7A321270}"/>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6" name="Footer Placeholder 5">
            <a:extLst>
              <a:ext uri="{FF2B5EF4-FFF2-40B4-BE49-F238E27FC236}">
                <a16:creationId xmlns:a16="http://schemas.microsoft.com/office/drawing/2014/main" id="{832A5D8D-44F6-E5EF-C264-9A82AA2663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93E7B6-1D50-B671-3D94-35052C5635F1}"/>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234835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02F7-35C1-D0DD-3BBE-DB0652C714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61C73C-39F7-F557-01F9-9CF3663424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AA6619-774F-C287-D4A9-1B05FCBD67B5}"/>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FEE39A53-20E3-B898-73B6-6A41D0229A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8647B-F9A7-17FE-9396-A98D04DB3D51}"/>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9186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2A5A5B-8ADE-4882-27CC-9263BD324623}"/>
              </a:ext>
            </a:extLst>
          </p:cNvPr>
          <p:cNvSpPr>
            <a:spLocks noGrp="1"/>
          </p:cNvSpPr>
          <p:nvPr>
            <p:ph type="title" orient="vert"/>
          </p:nvPr>
        </p:nvSpPr>
        <p:spPr>
          <a:xfrm>
            <a:off x="31409640" y="1752600"/>
            <a:ext cx="9464040" cy="2789682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309E75-8CE4-C2CC-AEEE-4C3B9099A7AD}"/>
              </a:ext>
            </a:extLst>
          </p:cNvPr>
          <p:cNvSpPr>
            <a:spLocks noGrp="1"/>
          </p:cNvSpPr>
          <p:nvPr>
            <p:ph type="body" orient="vert" idx="1"/>
          </p:nvPr>
        </p:nvSpPr>
        <p:spPr>
          <a:xfrm>
            <a:off x="3017520"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32FD9B-1C1E-2EED-99B5-344DC76BA560}"/>
              </a:ext>
            </a:extLst>
          </p:cNvPr>
          <p:cNvSpPr>
            <a:spLocks noGrp="1"/>
          </p:cNvSpPr>
          <p:nvPr>
            <p:ph type="dt" sz="half" idx="10"/>
          </p:nvPr>
        </p:nvSpPr>
        <p:spPr/>
        <p:txBody>
          <a:body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1D0A758B-8F60-406E-B15D-5C388714B6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67DDB-5768-7ED2-241E-B2E0E79D14E8}"/>
              </a:ext>
            </a:extLst>
          </p:cNvPr>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526498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12639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E06FA3-C328-1FC8-04AF-28B67CDA9798}"/>
              </a:ext>
            </a:extLst>
          </p:cNvPr>
          <p:cNvSpPr>
            <a:spLocks noGrp="1"/>
          </p:cNvSpPr>
          <p:nvPr>
            <p:ph type="title"/>
          </p:nvPr>
        </p:nvSpPr>
        <p:spPr>
          <a:xfrm>
            <a:off x="3017520" y="1752603"/>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7FE2A6-C2EA-F869-7A56-E3CE7EA29CA2}"/>
              </a:ext>
            </a:extLst>
          </p:cNvPr>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A96FA-C1DB-68FB-EBDF-25D5109E0B30}"/>
              </a:ext>
            </a:extLst>
          </p:cNvPr>
          <p:cNvSpPr>
            <a:spLocks noGrp="1"/>
          </p:cNvSpPr>
          <p:nvPr>
            <p:ph type="dt" sz="half" idx="2"/>
          </p:nvPr>
        </p:nvSpPr>
        <p:spPr>
          <a:xfrm>
            <a:off x="3017520" y="30510482"/>
            <a:ext cx="987552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1D3EE5B7-680E-44FF-962F-3113FAB5030E}" type="datetimeFigureOut">
              <a:rPr lang="en-US" smtClean="0"/>
              <a:t>7/7/2026</a:t>
            </a:fld>
            <a:endParaRPr lang="en-US"/>
          </a:p>
        </p:txBody>
      </p:sp>
      <p:sp>
        <p:nvSpPr>
          <p:cNvPr id="5" name="Footer Placeholder 4">
            <a:extLst>
              <a:ext uri="{FF2B5EF4-FFF2-40B4-BE49-F238E27FC236}">
                <a16:creationId xmlns:a16="http://schemas.microsoft.com/office/drawing/2014/main" id="{2DEC8BDA-2669-5D55-F0FA-B4E29FF9E9DE}"/>
              </a:ext>
            </a:extLst>
          </p:cNvPr>
          <p:cNvSpPr>
            <a:spLocks noGrp="1"/>
          </p:cNvSpPr>
          <p:nvPr>
            <p:ph type="ftr" sz="quarter" idx="3"/>
          </p:nvPr>
        </p:nvSpPr>
        <p:spPr>
          <a:xfrm>
            <a:off x="14538960" y="30510482"/>
            <a:ext cx="1481328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C9AC4E-058E-94D0-0D01-4FED4B89C65D}"/>
              </a:ext>
            </a:extLst>
          </p:cNvPr>
          <p:cNvSpPr>
            <a:spLocks noGrp="1"/>
          </p:cNvSpPr>
          <p:nvPr>
            <p:ph type="sldNum" sz="quarter" idx="4"/>
          </p:nvPr>
        </p:nvSpPr>
        <p:spPr>
          <a:xfrm>
            <a:off x="30998160" y="30510482"/>
            <a:ext cx="987552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E7FB6C12-88B7-467E-AE43-45481E628990}" type="slidenum">
              <a:rPr lang="en-US" smtClean="0"/>
              <a:t>‹#›</a:t>
            </a:fld>
            <a:endParaRPr lang="en-US"/>
          </a:p>
        </p:txBody>
      </p:sp>
    </p:spTree>
    <p:extLst>
      <p:ext uri="{BB962C8B-B14F-4D97-AF65-F5344CB8AC3E}">
        <p14:creationId xmlns:p14="http://schemas.microsoft.com/office/powerpoint/2010/main" val="2933795054"/>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chart" Target="../charts/char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8F8"/>
        </a:solidFill>
        <a:effectLst/>
      </p:bgPr>
    </p:bg>
    <p:spTree>
      <p:nvGrpSpPr>
        <p:cNvPr id="1" name=""/>
        <p:cNvGrpSpPr/>
        <p:nvPr/>
      </p:nvGrpSpPr>
      <p:grpSpPr>
        <a:xfrm>
          <a:off x="0" y="0"/>
          <a:ext cx="0" cy="0"/>
          <a:chOff x="0" y="0"/>
          <a:chExt cx="0" cy="0"/>
        </a:xfrm>
      </p:grpSpPr>
      <p:sp>
        <p:nvSpPr>
          <p:cNvPr id="3" name="Flowchart: Manual Input 2">
            <a:extLst>
              <a:ext uri="{FF2B5EF4-FFF2-40B4-BE49-F238E27FC236}">
                <a16:creationId xmlns:a16="http://schemas.microsoft.com/office/drawing/2014/main" id="{F1E4803F-4B07-4A50-A7FA-84FB533DB4CF}"/>
              </a:ext>
            </a:extLst>
          </p:cNvPr>
          <p:cNvSpPr/>
          <p:nvPr/>
        </p:nvSpPr>
        <p:spPr>
          <a:xfrm>
            <a:off x="0" y="11558493"/>
            <a:ext cx="43971170" cy="6328922"/>
          </a:xfrm>
          <a:prstGeom prst="flowChartManualInput">
            <a:avLst/>
          </a:prstGeom>
          <a:solidFill>
            <a:srgbClr val="222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93372B4-BFB6-43F7-859E-1DEF177587DD}"/>
              </a:ext>
            </a:extLst>
          </p:cNvPr>
          <p:cNvSpPr/>
          <p:nvPr/>
        </p:nvSpPr>
        <p:spPr>
          <a:xfrm>
            <a:off x="0" y="15152914"/>
            <a:ext cx="43971170" cy="17765485"/>
          </a:xfrm>
          <a:prstGeom prst="rect">
            <a:avLst/>
          </a:prstGeom>
          <a:solidFill>
            <a:srgbClr val="222326"/>
          </a:soli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defPPr>
              <a:defRPr kern="1200" smtId="4294967295"/>
            </a:defPPr>
          </a:lstStyle>
          <a:p>
            <a:pPr algn="ctr"/>
            <a:endParaRPr lang="en-US"/>
          </a:p>
        </p:txBody>
      </p:sp>
      <p:sp>
        <p:nvSpPr>
          <p:cNvPr id="2" name="Flowchart: Manual Input 1">
            <a:extLst>
              <a:ext uri="{FF2B5EF4-FFF2-40B4-BE49-F238E27FC236}">
                <a16:creationId xmlns:a16="http://schemas.microsoft.com/office/drawing/2014/main" id="{375380A8-E8CA-4348-946C-CC65547F46A3}"/>
              </a:ext>
            </a:extLst>
          </p:cNvPr>
          <p:cNvSpPr/>
          <p:nvPr/>
        </p:nvSpPr>
        <p:spPr>
          <a:xfrm>
            <a:off x="0" y="28442654"/>
            <a:ext cx="43971170" cy="4607642"/>
          </a:xfrm>
          <a:prstGeom prst="flowChartManualInput">
            <a:avLst/>
          </a:prstGeom>
          <a:solidFill>
            <a:srgbClr val="BB4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0"/>
          <p:cNvSpPr>
            <a:spLocks noChangeArrowheads="1"/>
          </p:cNvSpPr>
          <p:nvPr/>
        </p:nvSpPr>
        <p:spPr bwMode="auto">
          <a:xfrm>
            <a:off x="1097280" y="13302931"/>
            <a:ext cx="9601200" cy="1184946"/>
          </a:xfrm>
          <a:prstGeom prst="rect">
            <a:avLst/>
          </a:prstGeom>
          <a:solidFill>
            <a:srgbClr val="FBF8F8"/>
          </a:solidFill>
          <a:ln w="12700">
            <a:noFill/>
            <a:miter lim="800000"/>
          </a:ln>
        </p:spPr>
        <p:txBody>
          <a:bodyPr wrap="none" lIns="137126" tIns="73152" rIns="137126" bIns="68563" anchor="ctr" anchorCtr="0"/>
          <a:lstStyle>
            <a:defPPr>
              <a:defRPr kern="1200" smtId="4294967295"/>
            </a:defPPr>
          </a:lstStyle>
          <a:p>
            <a:pPr algn="ctr" defTabSz="4702588">
              <a:defRPr/>
            </a:pPr>
            <a:r>
              <a:rPr lang="en-US" sz="4200" b="1" dirty="0">
                <a:solidFill>
                  <a:srgbClr val="222326"/>
                </a:solidFill>
                <a:latin typeface="Special Elite" panose="02000506000000020004" pitchFamily="2" charset="0"/>
              </a:rPr>
              <a:t>Introduction</a:t>
            </a:r>
          </a:p>
        </p:txBody>
      </p:sp>
      <p:sp>
        <p:nvSpPr>
          <p:cNvPr id="34" name="Rectangle 10">
            <a:extLst>
              <a:ext uri="{FF2B5EF4-FFF2-40B4-BE49-F238E27FC236}">
                <a16:creationId xmlns:a16="http://schemas.microsoft.com/office/drawing/2014/main" id="{0BB0DEBB-643A-495C-9A00-84ACC65F1FD7}"/>
              </a:ext>
            </a:extLst>
          </p:cNvPr>
          <p:cNvSpPr>
            <a:spLocks noChangeArrowheads="1"/>
          </p:cNvSpPr>
          <p:nvPr/>
        </p:nvSpPr>
        <p:spPr bwMode="auto">
          <a:xfrm>
            <a:off x="33192720" y="13300856"/>
            <a:ext cx="9601200" cy="1184946"/>
          </a:xfrm>
          <a:prstGeom prst="rect">
            <a:avLst/>
          </a:prstGeom>
          <a:solidFill>
            <a:srgbClr val="FBF8F8"/>
          </a:solidFill>
          <a:ln w="12700">
            <a:noFill/>
            <a:miter lim="800000"/>
          </a:ln>
        </p:spPr>
        <p:txBody>
          <a:bodyPr wrap="none" lIns="137126" tIns="73152" rIns="137126" bIns="68563" anchor="ctr" anchorCtr="0"/>
          <a:lstStyle>
            <a:defPPr>
              <a:defRPr kern="1200" smtId="4294967295"/>
            </a:defPPr>
          </a:lstStyle>
          <a:p>
            <a:pPr algn="ctr" defTabSz="4702588">
              <a:defRPr/>
            </a:pPr>
            <a:r>
              <a:rPr lang="en-US" sz="4200" b="1" dirty="0">
                <a:solidFill>
                  <a:srgbClr val="222326"/>
                </a:solidFill>
                <a:latin typeface="Special Elite" panose="02000506000000020004" pitchFamily="2" charset="0"/>
              </a:rPr>
              <a:t>Discussion</a:t>
            </a:r>
          </a:p>
        </p:txBody>
      </p:sp>
      <p:sp>
        <p:nvSpPr>
          <p:cNvPr id="27" name="TextBox 26">
            <a:extLst>
              <a:ext uri="{FF2B5EF4-FFF2-40B4-BE49-F238E27FC236}">
                <a16:creationId xmlns:a16="http://schemas.microsoft.com/office/drawing/2014/main" id="{6D27E454-6E74-438E-B6CD-F623F47990B5}"/>
              </a:ext>
            </a:extLst>
          </p:cNvPr>
          <p:cNvSpPr txBox="1"/>
          <p:nvPr/>
        </p:nvSpPr>
        <p:spPr>
          <a:xfrm>
            <a:off x="1097280" y="14611385"/>
            <a:ext cx="9857035" cy="12834283"/>
          </a:xfrm>
          <a:prstGeom prst="rect">
            <a:avLst/>
          </a:prstGeom>
          <a:noFill/>
        </p:spPr>
        <p:txBody>
          <a:bodyPr wrap="square" rtlCol="0">
            <a:spAutoFit/>
          </a:bodyPr>
          <a:lstStyle>
            <a:defPPr>
              <a:defRPr kern="1200" smtId="4294967295"/>
            </a:defPPr>
          </a:lstStyle>
          <a:p>
            <a:r>
              <a:rPr lang="en-US" sz="3600" b="1" dirty="0">
                <a:solidFill>
                  <a:srgbClr val="FBF8F8"/>
                </a:solidFill>
                <a:latin typeface="Special Elite" panose="02000506000000020004" pitchFamily="2" charset="0"/>
                <a:ea typeface="Open Sans" panose="020B0606030504020204" pitchFamily="34" charset="0"/>
                <a:cs typeface="Open Sans" panose="020B0606030504020204" pitchFamily="34" charset="0"/>
              </a:rPr>
              <a:t>Do presence-based, nonverbal communication cues (such as body language and facial expressions) boost performance on collaborative tasks?</a:t>
            </a: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Given the recent shift to online classrooms and workspaces, it is important to consider how communication and teamwork may have been impacted.</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err="1">
                <a:solidFill>
                  <a:srgbClr val="FBF8F8"/>
                </a:solidFill>
                <a:latin typeface="Special Elite" panose="02000506000000020004" pitchFamily="2" charset="0"/>
                <a:ea typeface="Open Sans" panose="020B0606030504020204" pitchFamily="34" charset="0"/>
                <a:cs typeface="Open Sans" panose="020B0606030504020204" pitchFamily="34" charset="0"/>
              </a:rPr>
              <a:t>Kroencke</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et al. (2023) found that in-person social interactions made a much larger impact on well-being than remote interactions.</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However, Zhao et al. (2023) discovered that teams forced to only use body language to perform collaborative tasks did not perform better than those that were not forced, even when the final task removed the restriction of forced body language.</a:t>
            </a:r>
          </a:p>
        </p:txBody>
      </p:sp>
      <p:sp>
        <p:nvSpPr>
          <p:cNvPr id="47" name="Text Box 6">
            <a:extLst>
              <a:ext uri="{FF2B5EF4-FFF2-40B4-BE49-F238E27FC236}">
                <a16:creationId xmlns:a16="http://schemas.microsoft.com/office/drawing/2014/main" id="{786A1CE5-26F5-4365-A6A8-5A9298D43567}"/>
              </a:ext>
            </a:extLst>
          </p:cNvPr>
          <p:cNvSpPr txBox="1">
            <a:spLocks noChangeArrowheads="1"/>
          </p:cNvSpPr>
          <p:nvPr/>
        </p:nvSpPr>
        <p:spPr bwMode="auto">
          <a:xfrm>
            <a:off x="11795760" y="14611385"/>
            <a:ext cx="10058400" cy="1343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smtId="4294967295"/>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Two conditions: face-to-face (in-person) vs. over the phone (remote).</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Sixteen undergraduate students total, 8 teams (4 per condition), all randomized by sign-up times. Demographics include 37.5% males and 62.5% females, with 87.5% Caucasian.</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Answer survey questions to establish demographics, familiarity with the task, and familiarity with teammate.</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Play computer game </a:t>
            </a:r>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Keep Talking and Nobody Explodes</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“The First Bomb.” Teams must communicate to correctly solve wires, button, and symbols modules.</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Record time remaining on the bomb from results screen. Manually track strikes made on successful attempt and number of attempts for successful defusal.</a:t>
            </a:r>
          </a:p>
        </p:txBody>
      </p:sp>
      <p:sp>
        <p:nvSpPr>
          <p:cNvPr id="48" name="Text Box 6">
            <a:extLst>
              <a:ext uri="{FF2B5EF4-FFF2-40B4-BE49-F238E27FC236}">
                <a16:creationId xmlns:a16="http://schemas.microsoft.com/office/drawing/2014/main" id="{F0CED6AC-A82D-4E7E-8DE1-9DE68E175BD7}"/>
              </a:ext>
            </a:extLst>
          </p:cNvPr>
          <p:cNvSpPr txBox="1">
            <a:spLocks noChangeArrowheads="1"/>
          </p:cNvSpPr>
          <p:nvPr/>
        </p:nvSpPr>
        <p:spPr bwMode="auto">
          <a:xfrm>
            <a:off x="22494240" y="14605217"/>
            <a:ext cx="10058400" cy="7340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smtId="4294967295"/>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An independent samples t-test was computed to assess the effect of method of communication on collaborative ability. There was not a significant effect of method of communication on collaborative ability, </a:t>
            </a:r>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t</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(14) = -.289, </a:t>
            </a:r>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p</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 .777, with face-to-face and over the phone not having significantly different values. The mean of time remaining for face-to-face was 69 seconds (</a:t>
            </a:r>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SD</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 41), while the mean of time remaining for over the phone was 74 seconds (</a:t>
            </a:r>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SD</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 35) as shown in Figure 1.</a:t>
            </a:r>
          </a:p>
        </p:txBody>
      </p:sp>
      <p:sp>
        <p:nvSpPr>
          <p:cNvPr id="247" name="TextBox 246">
            <a:extLst>
              <a:ext uri="{FF2B5EF4-FFF2-40B4-BE49-F238E27FC236}">
                <a16:creationId xmlns:a16="http://schemas.microsoft.com/office/drawing/2014/main" id="{998FE72F-E77A-4480-B8D1-D34F20784276}"/>
              </a:ext>
            </a:extLst>
          </p:cNvPr>
          <p:cNvSpPr txBox="1"/>
          <p:nvPr/>
        </p:nvSpPr>
        <p:spPr>
          <a:xfrm>
            <a:off x="33192720" y="14605217"/>
            <a:ext cx="9857035" cy="13942278"/>
          </a:xfrm>
          <a:prstGeom prst="rect">
            <a:avLst/>
          </a:prstGeom>
          <a:noFill/>
        </p:spPr>
        <p:txBody>
          <a:bodyPr wrap="square" rtlCol="0">
            <a:spAutoFit/>
          </a:bodyPr>
          <a:lstStyle>
            <a:defPPr>
              <a:defRPr kern="1200" smtId="4294967295"/>
            </a:defPPr>
          </a:lstStyle>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Based on the results of this study, there is no evidence to suggest that non-verbal communication cues impact collaborative ability. This reflects the results found in Zhao’s (2023) study, which has a very similar procedure and research question.</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One potential limitation is that the collaborative task was perhaps too complex, and most successful attempts relied on lucky guesses. Additionally, the small sample size may have contributed to a lack of statistical power needed to find a true effect.</a:t>
            </a:r>
          </a:p>
          <a:p>
            <a:pPr marL="571500" indent="-571500">
              <a:buFont typeface="Arial" panose="020B0604020202020204" pitchFamily="34" charset="0"/>
              <a:buChar char="•"/>
            </a:pPr>
            <a:endPar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The current study raises the question of why the over the phone condition performed better, even if not significantly. Future research should examine this result by having both conditions communicate remotely through the phone, with one using a video call for body language.</a:t>
            </a:r>
          </a:p>
        </p:txBody>
      </p:sp>
      <p:sp>
        <p:nvSpPr>
          <p:cNvPr id="28" name="Title 11">
            <a:extLst>
              <a:ext uri="{FF2B5EF4-FFF2-40B4-BE49-F238E27FC236}">
                <a16:creationId xmlns:a16="http://schemas.microsoft.com/office/drawing/2014/main" id="{EDE5E111-F597-463C-85E7-64EEC1131F83}"/>
              </a:ext>
            </a:extLst>
          </p:cNvPr>
          <p:cNvSpPr txBox="1"/>
          <p:nvPr/>
        </p:nvSpPr>
        <p:spPr>
          <a:xfrm>
            <a:off x="775252" y="800069"/>
            <a:ext cx="28928460" cy="10277753"/>
          </a:xfrm>
          <a:prstGeom prst="rect">
            <a:avLst/>
          </a:prstGeom>
        </p:spPr>
        <p:txBody>
          <a:bodyPr lIns="128016" tIns="64008" rIns="128016" bIns="64008"/>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r>
              <a:rPr lang="en-US" sz="11000" b="1" dirty="0">
                <a:solidFill>
                  <a:srgbClr val="222326"/>
                </a:solidFill>
                <a:latin typeface="Special Elite" panose="02000506000000020004" pitchFamily="2" charset="0"/>
              </a:rPr>
              <a:t>Teamwork</a:t>
            </a:r>
            <a:r>
              <a:rPr lang="en-US" sz="11000" dirty="0">
                <a:solidFill>
                  <a:srgbClr val="222326"/>
                </a:solidFill>
                <a:latin typeface="Special Elite" panose="02000506000000020004" pitchFamily="2" charset="0"/>
              </a:rPr>
              <a:t> persists through COVID-19 isolation!</a:t>
            </a:r>
          </a:p>
          <a:p>
            <a:pPr algn="l"/>
            <a:endParaRPr lang="en-US" sz="11000" b="1" dirty="0">
              <a:solidFill>
                <a:srgbClr val="222326"/>
              </a:solidFill>
              <a:latin typeface="Special Elite" panose="02000506000000020004" pitchFamily="2" charset="0"/>
            </a:endParaRPr>
          </a:p>
          <a:p>
            <a:pPr algn="l"/>
            <a:r>
              <a:rPr lang="en-US" sz="11000" b="1" dirty="0">
                <a:solidFill>
                  <a:srgbClr val="222326"/>
                </a:solidFill>
                <a:latin typeface="Special Elite" panose="02000506000000020004" pitchFamily="2" charset="0"/>
              </a:rPr>
              <a:t>In-person</a:t>
            </a:r>
            <a:r>
              <a:rPr lang="en-US" sz="11000" dirty="0">
                <a:solidFill>
                  <a:srgbClr val="222326"/>
                </a:solidFill>
                <a:latin typeface="Special Elite" panose="02000506000000020004" pitchFamily="2" charset="0"/>
              </a:rPr>
              <a:t> collaboration no better than </a:t>
            </a:r>
            <a:r>
              <a:rPr lang="en-US" sz="11000" b="1" dirty="0">
                <a:solidFill>
                  <a:srgbClr val="222326"/>
                </a:solidFill>
                <a:latin typeface="Special Elite" panose="02000506000000020004" pitchFamily="2" charset="0"/>
              </a:rPr>
              <a:t>Remote</a:t>
            </a:r>
            <a:r>
              <a:rPr lang="en-US" sz="11000" dirty="0">
                <a:solidFill>
                  <a:srgbClr val="222326"/>
                </a:solidFill>
                <a:latin typeface="Special Elite" panose="02000506000000020004" pitchFamily="2" charset="0"/>
              </a:rPr>
              <a:t>!</a:t>
            </a:r>
          </a:p>
        </p:txBody>
      </p:sp>
      <p:sp>
        <p:nvSpPr>
          <p:cNvPr id="33" name="Text Placeholder 5">
            <a:extLst>
              <a:ext uri="{FF2B5EF4-FFF2-40B4-BE49-F238E27FC236}">
                <a16:creationId xmlns:a16="http://schemas.microsoft.com/office/drawing/2014/main" id="{400EA749-6AF8-4D4B-AFCB-C1045727E501}"/>
              </a:ext>
            </a:extLst>
          </p:cNvPr>
          <p:cNvSpPr txBox="1"/>
          <p:nvPr/>
        </p:nvSpPr>
        <p:spPr>
          <a:xfrm>
            <a:off x="771388" y="29586820"/>
            <a:ext cx="20138335" cy="1468720"/>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defTabSz="3761086">
              <a:spcBef>
                <a:spcPct val="20000"/>
              </a:spcBef>
              <a:defRPr/>
            </a:pPr>
            <a:r>
              <a:rPr lang="en-US" sz="8500" b="1" dirty="0">
                <a:solidFill>
                  <a:srgbClr val="FBF8F8"/>
                </a:solidFill>
                <a:effectLst/>
                <a:latin typeface="Special Elite" panose="02000506000000020004" pitchFamily="2" charset="0"/>
              </a:rPr>
              <a:t>Keep Talking and Nobody Explodes</a:t>
            </a:r>
          </a:p>
        </p:txBody>
      </p:sp>
      <p:sp>
        <p:nvSpPr>
          <p:cNvPr id="41" name="Text Placeholder 5">
            <a:extLst>
              <a:ext uri="{FF2B5EF4-FFF2-40B4-BE49-F238E27FC236}">
                <a16:creationId xmlns:a16="http://schemas.microsoft.com/office/drawing/2014/main" id="{09979DB4-932D-435D-AECC-E310620860F5}"/>
              </a:ext>
            </a:extLst>
          </p:cNvPr>
          <p:cNvSpPr txBox="1"/>
          <p:nvPr/>
        </p:nvSpPr>
        <p:spPr>
          <a:xfrm>
            <a:off x="771388" y="30877399"/>
            <a:ext cx="43199782" cy="1895904"/>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5600" dirty="0">
                <a:solidFill>
                  <a:srgbClr val="FBF8F8"/>
                </a:solidFill>
                <a:effectLst/>
                <a:latin typeface="Special Elite" panose="02000506000000020004" pitchFamily="2" charset="0"/>
                <a:cs typeface="Arial" panose="020B0604020202020204" pitchFamily="34" charset="0"/>
              </a:rPr>
              <a:t>Primary Researcher: Zakaria Wilson      Research Mentor: Dr. Kristel Gallagher</a:t>
            </a:r>
          </a:p>
          <a:p>
            <a:pPr>
              <a:defRPr/>
            </a:pPr>
            <a:r>
              <a:rPr lang="en-US" sz="5600" dirty="0">
                <a:solidFill>
                  <a:srgbClr val="FBF8F8"/>
                </a:solidFill>
                <a:effectLst/>
                <a:latin typeface="Special Elite" panose="02000506000000020004" pitchFamily="2" charset="0"/>
                <a:cs typeface="Arial" panose="020B0604020202020204" pitchFamily="34" charset="0"/>
              </a:rPr>
              <a:t>Research conducted and presented as part of Experimental Social Psychology at Thiel College in Spring 2023.</a:t>
            </a:r>
          </a:p>
        </p:txBody>
      </p:sp>
      <p:sp>
        <p:nvSpPr>
          <p:cNvPr id="19" name="Rectangle 10"/>
          <p:cNvSpPr>
            <a:spLocks noChangeArrowheads="1"/>
          </p:cNvSpPr>
          <p:nvPr/>
        </p:nvSpPr>
        <p:spPr bwMode="auto">
          <a:xfrm>
            <a:off x="11795760" y="13302931"/>
            <a:ext cx="9601200" cy="1184946"/>
          </a:xfrm>
          <a:prstGeom prst="rect">
            <a:avLst/>
          </a:prstGeom>
          <a:solidFill>
            <a:srgbClr val="FBF8F8"/>
          </a:solidFill>
          <a:ln w="12700">
            <a:noFill/>
            <a:miter lim="800000"/>
          </a:ln>
        </p:spPr>
        <p:txBody>
          <a:bodyPr wrap="none" lIns="137126" tIns="73152" rIns="137126" bIns="68563" anchor="ctr" anchorCtr="0"/>
          <a:lstStyle>
            <a:defPPr>
              <a:defRPr kern="1200" smtId="4294967295"/>
            </a:defPPr>
          </a:lstStyle>
          <a:p>
            <a:pPr algn="ctr" defTabSz="4702588">
              <a:defRPr/>
            </a:pPr>
            <a:r>
              <a:rPr lang="en-US" sz="4200" b="1" dirty="0">
                <a:solidFill>
                  <a:srgbClr val="222326"/>
                </a:solidFill>
                <a:latin typeface="Special Elite" panose="02000506000000020004" pitchFamily="2" charset="0"/>
              </a:rPr>
              <a:t>Method</a:t>
            </a:r>
          </a:p>
        </p:txBody>
      </p:sp>
      <p:sp>
        <p:nvSpPr>
          <p:cNvPr id="20" name="Rectangle 10"/>
          <p:cNvSpPr>
            <a:spLocks noChangeArrowheads="1"/>
          </p:cNvSpPr>
          <p:nvPr/>
        </p:nvSpPr>
        <p:spPr bwMode="auto">
          <a:xfrm>
            <a:off x="22494240" y="13302931"/>
            <a:ext cx="9601200" cy="1184946"/>
          </a:xfrm>
          <a:prstGeom prst="rect">
            <a:avLst/>
          </a:prstGeom>
          <a:solidFill>
            <a:srgbClr val="FBF8F8"/>
          </a:solidFill>
          <a:ln w="12700">
            <a:noFill/>
            <a:miter lim="800000"/>
          </a:ln>
        </p:spPr>
        <p:txBody>
          <a:bodyPr wrap="none" lIns="137126" tIns="73152" rIns="137126" bIns="68563" anchor="ctr" anchorCtr="0"/>
          <a:lstStyle>
            <a:defPPr>
              <a:defRPr kern="1200" smtId="4294967295"/>
            </a:defPPr>
          </a:lstStyle>
          <a:p>
            <a:pPr algn="ctr" defTabSz="4702588">
              <a:defRPr/>
            </a:pPr>
            <a:r>
              <a:rPr lang="en-US" sz="4200" b="1" dirty="0">
                <a:solidFill>
                  <a:srgbClr val="222326"/>
                </a:solidFill>
                <a:latin typeface="Special Elite" panose="02000506000000020004" pitchFamily="2" charset="0"/>
              </a:rPr>
              <a:t>Results</a:t>
            </a:r>
          </a:p>
        </p:txBody>
      </p:sp>
      <p:pic>
        <p:nvPicPr>
          <p:cNvPr id="7" name="Picture 6" descr="A close-up of a control panel&#10;&#10;Description automatically generated with medium confidence">
            <a:extLst>
              <a:ext uri="{FF2B5EF4-FFF2-40B4-BE49-F238E27FC236}">
                <a16:creationId xmlns:a16="http://schemas.microsoft.com/office/drawing/2014/main" id="{7EE67F6C-FF89-D15C-A1BC-7ABD21B9E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6651" y="800069"/>
            <a:ext cx="12830175" cy="10277753"/>
          </a:xfrm>
          <a:prstGeom prst="rect">
            <a:avLst/>
          </a:prstGeom>
        </p:spPr>
      </p:pic>
      <p:pic>
        <p:nvPicPr>
          <p:cNvPr id="9" name="Picture 8" descr="Logo, icon&#10;&#10;Description automatically generated">
            <a:extLst>
              <a:ext uri="{FF2B5EF4-FFF2-40B4-BE49-F238E27FC236}">
                <a16:creationId xmlns:a16="http://schemas.microsoft.com/office/drawing/2014/main" id="{4646AECE-A641-99C5-04A0-6ACE3D411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7810" y="28090227"/>
            <a:ext cx="4023360" cy="4023360"/>
          </a:xfrm>
          <a:prstGeom prst="rect">
            <a:avLst/>
          </a:prstGeom>
        </p:spPr>
      </p:pic>
      <p:pic>
        <p:nvPicPr>
          <p:cNvPr id="17" name="Picture 16" descr="Text&#10;&#10;Description automatically generated">
            <a:extLst>
              <a:ext uri="{FF2B5EF4-FFF2-40B4-BE49-F238E27FC236}">
                <a16:creationId xmlns:a16="http://schemas.microsoft.com/office/drawing/2014/main" id="{5814E53E-B95E-0984-1A37-F8519BCBC4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9574" y="29010871"/>
            <a:ext cx="6924493" cy="2327201"/>
          </a:xfrm>
          <a:prstGeom prst="rect">
            <a:avLst/>
          </a:prstGeom>
        </p:spPr>
      </p:pic>
      <p:graphicFrame>
        <p:nvGraphicFramePr>
          <p:cNvPr id="8" name="Chart 7">
            <a:extLst>
              <a:ext uri="{FF2B5EF4-FFF2-40B4-BE49-F238E27FC236}">
                <a16:creationId xmlns:a16="http://schemas.microsoft.com/office/drawing/2014/main" id="{00000000-0008-0000-0000-000003000000}"/>
              </a:ext>
            </a:extLst>
          </p:cNvPr>
          <p:cNvGraphicFramePr>
            <a:graphicFrameLocks noChangeAspect="1"/>
          </p:cNvGraphicFramePr>
          <p:nvPr>
            <p:extLst>
              <p:ext uri="{D42A27DB-BD31-4B8C-83A1-F6EECF244321}">
                <p14:modId xmlns:p14="http://schemas.microsoft.com/office/powerpoint/2010/main" val="3612856489"/>
              </p:ext>
            </p:extLst>
          </p:nvPr>
        </p:nvGraphicFramePr>
        <p:xfrm>
          <a:off x="22722840" y="21980579"/>
          <a:ext cx="9144000" cy="548640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45B7BF15-7DBD-7C41-A2F7-1E7F12155C45}"/>
              </a:ext>
            </a:extLst>
          </p:cNvPr>
          <p:cNvSpPr txBox="1"/>
          <p:nvPr/>
        </p:nvSpPr>
        <p:spPr>
          <a:xfrm>
            <a:off x="1092571" y="27440947"/>
            <a:ext cx="20766298" cy="1569660"/>
          </a:xfrm>
          <a:prstGeom prst="rect">
            <a:avLst/>
          </a:prstGeom>
          <a:noFill/>
        </p:spPr>
        <p:txBody>
          <a:bodyPr wrap="square" rtlCol="0">
            <a:spAutoFit/>
          </a:bodyPr>
          <a:lstStyle>
            <a:defPPr>
              <a:defRPr kern="1200" smtId="4294967295"/>
            </a:defPPr>
          </a:lstStyle>
          <a:p>
            <a:r>
              <a:rPr lang="en-US" sz="1600" b="1" dirty="0">
                <a:solidFill>
                  <a:srgbClr val="FBF8F8"/>
                </a:solidFill>
                <a:latin typeface="Special Elite" panose="02000506000000020004" pitchFamily="2" charset="0"/>
                <a:ea typeface="Open Sans" panose="020B0606030504020204" pitchFamily="34" charset="0"/>
                <a:cs typeface="Open Sans" panose="020B0606030504020204" pitchFamily="34" charset="0"/>
              </a:rPr>
              <a:t>References</a:t>
            </a:r>
          </a:p>
          <a:p>
            <a:endPar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r>
              <a:rPr lang="en-US" sz="1600" dirty="0" err="1">
                <a:solidFill>
                  <a:srgbClr val="FBF8F8"/>
                </a:solidFill>
                <a:latin typeface="Special Elite" panose="02000506000000020004" pitchFamily="2" charset="0"/>
                <a:ea typeface="Open Sans" panose="020B0606030504020204" pitchFamily="34" charset="0"/>
                <a:cs typeface="Open Sans" panose="020B0606030504020204" pitchFamily="34" charset="0"/>
              </a:rPr>
              <a:t>Kroencke</a:t>
            </a:r>
            <a:r>
              <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L., Harari, G. M., Back, M. D., &amp; Wagner, J. (2023). Well-being in social interactions: Examining personality-situation dynamics in face-to-face and computer-mediated communication. </a:t>
            </a:r>
            <a:r>
              <a:rPr lang="en-US" sz="1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Journal of Personality and Social Psychology, 124</a:t>
            </a:r>
            <a:r>
              <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(2), 437–460. MEDLINE.</a:t>
            </a:r>
          </a:p>
          <a:p>
            <a:endPar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a:p>
            <a:r>
              <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Zhao, F., Wood, A., </a:t>
            </a:r>
            <a:r>
              <a:rPr lang="en-US" sz="1600" dirty="0" err="1">
                <a:solidFill>
                  <a:srgbClr val="FBF8F8"/>
                </a:solidFill>
                <a:latin typeface="Special Elite" panose="02000506000000020004" pitchFamily="2" charset="0"/>
                <a:ea typeface="Open Sans" panose="020B0606030504020204" pitchFamily="34" charset="0"/>
                <a:cs typeface="Open Sans" panose="020B0606030504020204" pitchFamily="34" charset="0"/>
              </a:rPr>
              <a:t>Mutlu</a:t>
            </a:r>
            <a:r>
              <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B., &amp; Niedenthal, P. (2023). Faces synchronize when communication through spoken language is prevented. </a:t>
            </a:r>
            <a:r>
              <a:rPr lang="en-US" sz="1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Emotion (Washington, D.C.), 23</a:t>
            </a:r>
            <a:r>
              <a:rPr lang="en-US" sz="1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(1), 87–96. MEDLINE.</a:t>
            </a:r>
          </a:p>
        </p:txBody>
      </p:sp>
      <p:sp>
        <p:nvSpPr>
          <p:cNvPr id="4" name="Text Box 6">
            <a:extLst>
              <a:ext uri="{FF2B5EF4-FFF2-40B4-BE49-F238E27FC236}">
                <a16:creationId xmlns:a16="http://schemas.microsoft.com/office/drawing/2014/main" id="{44D13078-4AA7-5DB7-2AF5-E3A786BAC7B8}"/>
              </a:ext>
            </a:extLst>
          </p:cNvPr>
          <p:cNvSpPr txBox="1">
            <a:spLocks noChangeArrowheads="1"/>
          </p:cNvSpPr>
          <p:nvPr/>
        </p:nvSpPr>
        <p:spPr bwMode="auto">
          <a:xfrm>
            <a:off x="22494240" y="27466979"/>
            <a:ext cx="10058400" cy="1246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smtId="4294967295"/>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rPr>
              <a:t>Figure 1.</a:t>
            </a:r>
            <a:r>
              <a:rPr lang="en-US" sz="3600" dirty="0">
                <a:solidFill>
                  <a:srgbClr val="FBF8F8"/>
                </a:solidFill>
                <a:latin typeface="Special Elite" panose="02000506000000020004" pitchFamily="2" charset="0"/>
                <a:ea typeface="Open Sans" panose="020B0606030504020204" pitchFamily="34" charset="0"/>
                <a:cs typeface="Open Sans" panose="020B0606030504020204" pitchFamily="34" charset="0"/>
              </a:rPr>
              <a:t> Mean time remaining for both conditions.</a:t>
            </a:r>
            <a:endParaRPr lang="en-US" sz="3600" i="1" dirty="0">
              <a:solidFill>
                <a:srgbClr val="FBF8F8"/>
              </a:solidFill>
              <a:latin typeface="Special Elite" panose="02000506000000020004"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88710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hypotheticalocean|09-20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3991</TotalTime>
  <Words>628</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Calibri Light</vt:lpstr>
      <vt:lpstr>Arial</vt:lpstr>
      <vt:lpstr>Special Elite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research poster</dc:title>
  <dc:subject>Free Poster Presentation Example</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Gallagher, Kristel M.</cp:lastModifiedBy>
  <cp:revision>107</cp:revision>
  <cp:lastPrinted>2011-01-21T18:13:44Z</cp:lastPrinted>
  <dcterms:modified xsi:type="dcterms:W3CDTF">2026-07-07T12:26:30Z</dcterms:modified>
  <cp:category>scientific poster powerpoint</cp:category>
</cp:coreProperties>
</file>